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2" d="100"/>
          <a:sy n="82" d="100"/>
        </p:scale>
        <p:origin x="102" y="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4EA443-8B3B-442B-8225-E403BDB820E9}" type="datetimeFigureOut">
              <a:rPr lang="he-IL" smtClean="0"/>
              <a:t>ח'/אייר/תש"פ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E1149F-2B7D-476C-82DA-E1C360F4007E}" type="slidenum">
              <a:rPr lang="he-IL" smtClean="0"/>
              <a:t>‹#›</a:t>
            </a:fld>
            <a:endParaRPr lang="he-IL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443-8B3B-442B-8225-E403BDB820E9}" type="datetimeFigureOut">
              <a:rPr lang="he-IL" smtClean="0"/>
              <a:t>ח'/אייר/תש"פ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149F-2B7D-476C-82DA-E1C360F4007E}" type="slidenum">
              <a:rPr lang="he-IL" smtClean="0"/>
              <a:t>‹#›</a:t>
            </a:fld>
            <a:endParaRPr lang="he-IL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443-8B3B-442B-8225-E403BDB820E9}" type="datetimeFigureOut">
              <a:rPr lang="he-IL" smtClean="0"/>
              <a:t>ח'/אייר/תש"פ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149F-2B7D-476C-82DA-E1C360F4007E}" type="slidenum">
              <a:rPr lang="he-IL" smtClean="0"/>
              <a:t>‹#›</a:t>
            </a:fld>
            <a:endParaRPr lang="he-IL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443-8B3B-442B-8225-E403BDB820E9}" type="datetimeFigureOut">
              <a:rPr lang="he-IL" smtClean="0"/>
              <a:t>ח'/אייר/תש"פ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149F-2B7D-476C-82DA-E1C360F4007E}" type="slidenum">
              <a:rPr lang="he-IL" smtClean="0"/>
              <a:t>‹#›</a:t>
            </a:fld>
            <a:endParaRPr lang="he-IL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443-8B3B-442B-8225-E403BDB820E9}" type="datetimeFigureOut">
              <a:rPr lang="he-IL" smtClean="0"/>
              <a:t>ח'/אייר/תש"פ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149F-2B7D-476C-82DA-E1C360F4007E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443-8B3B-442B-8225-E403BDB820E9}" type="datetimeFigureOut">
              <a:rPr lang="he-IL" smtClean="0"/>
              <a:t>ח'/אייר/תש"פ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149F-2B7D-476C-82DA-E1C360F4007E}" type="slidenum">
              <a:rPr lang="he-IL" smtClean="0"/>
              <a:t>‹#›</a:t>
            </a:fld>
            <a:endParaRPr lang="he-IL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443-8B3B-442B-8225-E403BDB820E9}" type="datetimeFigureOut">
              <a:rPr lang="he-IL" smtClean="0"/>
              <a:t>ח'/אייר/תש"פ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149F-2B7D-476C-82DA-E1C360F4007E}" type="slidenum">
              <a:rPr lang="he-IL" smtClean="0"/>
              <a:t>‹#›</a:t>
            </a:fld>
            <a:endParaRPr lang="he-IL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443-8B3B-442B-8225-E403BDB820E9}" type="datetimeFigureOut">
              <a:rPr lang="he-IL" smtClean="0"/>
              <a:t>ח'/אייר/תש"פ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149F-2B7D-476C-82DA-E1C360F4007E}" type="slidenum">
              <a:rPr lang="he-IL" smtClean="0"/>
              <a:t>‹#›</a:t>
            </a:fld>
            <a:endParaRPr lang="he-IL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443-8B3B-442B-8225-E403BDB820E9}" type="datetimeFigureOut">
              <a:rPr lang="he-IL" smtClean="0"/>
              <a:t>ח'/אייר/תש"פ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149F-2B7D-476C-82DA-E1C360F4007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443-8B3B-442B-8225-E403BDB820E9}" type="datetimeFigureOut">
              <a:rPr lang="he-IL" smtClean="0"/>
              <a:t>ח'/אייר/תש"פ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149F-2B7D-476C-82DA-E1C360F4007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443-8B3B-442B-8225-E403BDB820E9}" type="datetimeFigureOut">
              <a:rPr lang="he-IL" smtClean="0"/>
              <a:t>ח'/אייר/תש"פ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149F-2B7D-476C-82DA-E1C360F4007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14EA443-8B3B-442B-8225-E403BDB820E9}" type="datetimeFigureOut">
              <a:rPr lang="he-IL" smtClean="0"/>
              <a:t>ח'/אייר/תש"פ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9E1149F-2B7D-476C-82DA-E1C360F4007E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65760" indent="-36576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r" defTabSz="914400" rtl="1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r" defTabSz="914400" rtl="1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r" defTabSz="914400" rtl="1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r" defTabSz="914400" rtl="1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849182" y="35390"/>
            <a:ext cx="7772400" cy="1470025"/>
          </a:xfrm>
        </p:spPr>
        <p:txBody>
          <a:bodyPr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ar-SA" sz="4800" b="1" cap="none" spc="0" dirty="0">
                <a:ln>
                  <a:prstDash val="solid"/>
                </a:ln>
                <a:solidFill>
                  <a:schemeClr val="accent6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جمع الأعداد الموجهة</a:t>
            </a:r>
            <a:endParaRPr lang="he-IL" sz="4800" b="1" cap="none" spc="0" dirty="0">
              <a:ln>
                <a:prstDash val="solid"/>
              </a:ln>
              <a:solidFill>
                <a:schemeClr val="accent6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32240" y="6237312"/>
            <a:ext cx="16561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سهى كبها</a:t>
            </a: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179512" y="6237312"/>
            <a:ext cx="32403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تخصص رياضيات حاسوب سنة ثانية</a:t>
            </a:r>
            <a:endParaRPr lang="he-IL" dirty="0"/>
          </a:p>
        </p:txBody>
      </p:sp>
      <p:pic>
        <p:nvPicPr>
          <p:cNvPr id="8" name="תמונה 7" descr="גזירת מסך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5859" y="1772816"/>
            <a:ext cx="2133401" cy="2159739"/>
          </a:xfrm>
          <a:prstGeom prst="rect">
            <a:avLst/>
          </a:prstGeom>
        </p:spPr>
      </p:pic>
      <p:pic>
        <p:nvPicPr>
          <p:cNvPr id="10" name="תמונה 9" descr="גזירת מסך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56" t="4510" r="3556"/>
          <a:stretch/>
        </p:blipFill>
        <p:spPr>
          <a:xfrm>
            <a:off x="928369" y="4147476"/>
            <a:ext cx="7460055" cy="1775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37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 txBox="1">
            <a:spLocks/>
          </p:cNvSpPr>
          <p:nvPr/>
        </p:nvSpPr>
        <p:spPr>
          <a:xfrm>
            <a:off x="395536" y="1844824"/>
            <a:ext cx="8280920" cy="3528392"/>
          </a:xfrm>
          <a:prstGeom prst="rect">
            <a:avLst/>
          </a:prstGeom>
          <a:ln>
            <a:noFill/>
          </a:ln>
        </p:spPr>
        <p:txBody>
          <a:bodyPr>
            <a:normAutofit lnSpcReduction="10000"/>
          </a:bodyPr>
          <a:lstStyle>
            <a:lvl1pPr marL="342900" indent="-342900" algn="r" defTabSz="914400" rtl="1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800" dirty="0" smtClean="0"/>
              <a:t/>
            </a:r>
            <a:br>
              <a:rPr lang="ar-SA" sz="2800" dirty="0" smtClean="0"/>
            </a:br>
            <a:r>
              <a:rPr lang="ar-S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لان هناك الكثير من القضايا أو المسائل التي نواجهها في حياتنا اليومية والتي يستوجب علينا كي نحلها معرفة قواعد جمع الأعداد الموجهة</a:t>
            </a:r>
            <a:r>
              <a:rPr lang="ar-SA" sz="2800" dirty="0" smtClean="0"/>
              <a:t>.</a:t>
            </a:r>
          </a:p>
          <a:p>
            <a:pPr marL="0" indent="0">
              <a:buNone/>
            </a:pPr>
            <a:endParaRPr lang="ar-SA" dirty="0" smtClean="0"/>
          </a:p>
          <a:p>
            <a:pPr marL="0" indent="0">
              <a:buNone/>
            </a:pPr>
            <a:r>
              <a:rPr lang="ar-SA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مثلاً :</a:t>
            </a:r>
          </a:p>
          <a:p>
            <a:pPr marL="0" indent="0">
              <a:buNone/>
            </a:pPr>
            <a:r>
              <a:rPr lang="ar-SA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حسابنا الشخصي في البنك.</a:t>
            </a:r>
          </a:p>
          <a:p>
            <a:pPr marL="0" indent="0">
              <a:buNone/>
            </a:pPr>
            <a:r>
              <a:rPr lang="ar-SA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وحتى أننا نستخدمها في حساب مصاريفنا البيتية ....</a:t>
            </a:r>
            <a:r>
              <a:rPr lang="ar-SA" dirty="0" smtClean="0"/>
              <a:t/>
            </a:r>
            <a:br>
              <a:rPr lang="ar-SA" dirty="0" smtClean="0"/>
            </a:b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744141" y="924173"/>
            <a:ext cx="758371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لماذا نحن بحاجة لمعرفة قواعد جمع الأعداد الموجهة؟</a:t>
            </a:r>
            <a:endParaRPr lang="he-IL" sz="32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תמונה 7" descr="גזירת מסך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0"/>
          <a:stretch/>
        </p:blipFill>
        <p:spPr>
          <a:xfrm>
            <a:off x="928418" y="5408903"/>
            <a:ext cx="7389120" cy="124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491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قواعد جمع الأعداد الموجهة</a:t>
            </a:r>
            <a:endParaRPr lang="he-IL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6948264" y="2060848"/>
            <a:ext cx="2047057" cy="52322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b="1" dirty="0"/>
              <a:t>القاعدة </a:t>
            </a:r>
            <a:r>
              <a:rPr lang="ar-SA" sz="2800" b="1" dirty="0" smtClean="0"/>
              <a:t>الأولى:</a:t>
            </a:r>
            <a:endParaRPr lang="he-IL" sz="2800" dirty="0"/>
          </a:p>
        </p:txBody>
      </p:sp>
      <p:sp>
        <p:nvSpPr>
          <p:cNvPr id="4" name="מלבן 3"/>
          <p:cNvSpPr/>
          <p:nvPr/>
        </p:nvSpPr>
        <p:spPr>
          <a:xfrm>
            <a:off x="683568" y="2708920"/>
            <a:ext cx="7974632" cy="2062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ar-SA" altLang="he-IL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جمع عددين موجبين : </a:t>
            </a:r>
          </a:p>
          <a:p>
            <a:endParaRPr lang="ar-SA" altLang="he-IL" sz="3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  <a:p>
            <a:pPr>
              <a:buFont typeface="Arial" pitchFamily="34" charset="0"/>
              <a:buChar char="1"/>
            </a:pPr>
            <a:r>
              <a:rPr lang="ar-SA" altLang="he-IL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- نجمع القيم المطلقة للعددين.</a:t>
            </a:r>
          </a:p>
          <a:p>
            <a:pPr>
              <a:buFont typeface="Arial" pitchFamily="34" charset="0"/>
              <a:buChar char="2"/>
            </a:pPr>
            <a:r>
              <a:rPr lang="ar-SA" altLang="he-IL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- نضع اشارة + لحاصل الجمع.</a:t>
            </a:r>
            <a:endParaRPr lang="en-US" altLang="he-IL" sz="3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6" name="תמונה 5" descr="גזירת מסך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492896"/>
            <a:ext cx="2701153" cy="9506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483768" y="6287546"/>
            <a:ext cx="32403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والنتيجة النهائية =  13+</a:t>
            </a:r>
            <a:endParaRPr lang="he-IL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27584" y="4225443"/>
            <a:ext cx="3168352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000" b="1" dirty="0" smtClean="0"/>
              <a:t>(+5) + (+8) =</a:t>
            </a:r>
          </a:p>
          <a:p>
            <a:pPr algn="l"/>
            <a:endParaRPr lang="en-US" sz="2000" b="1" dirty="0"/>
          </a:p>
          <a:p>
            <a:pPr algn="l"/>
            <a:r>
              <a:rPr lang="en-US" sz="2000" b="1" dirty="0" smtClean="0"/>
              <a:t>|+5|+ |+8|= </a:t>
            </a:r>
          </a:p>
          <a:p>
            <a:pPr algn="l"/>
            <a:endParaRPr lang="en-US" sz="2000" b="1" dirty="0"/>
          </a:p>
          <a:p>
            <a:pPr algn="l"/>
            <a:r>
              <a:rPr lang="en-US" sz="2000" b="1" dirty="0"/>
              <a:t> </a:t>
            </a:r>
            <a:r>
              <a:rPr lang="en-US" sz="2000" b="1" dirty="0" smtClean="0"/>
              <a:t>  5  + 8 = 13</a:t>
            </a:r>
          </a:p>
          <a:p>
            <a:pPr algn="l"/>
            <a:r>
              <a:rPr lang="en-US" sz="2000" b="1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823230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6444208" y="692696"/>
            <a:ext cx="2119065" cy="52322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b="1" dirty="0"/>
              <a:t>القاعدة </a:t>
            </a:r>
            <a:r>
              <a:rPr lang="ar-SA" sz="2800" b="1" dirty="0" smtClean="0"/>
              <a:t>الثانية:</a:t>
            </a:r>
            <a:endParaRPr lang="he-IL" sz="2800" dirty="0"/>
          </a:p>
        </p:txBody>
      </p:sp>
      <p:sp>
        <p:nvSpPr>
          <p:cNvPr id="3" name="מלבן 2"/>
          <p:cNvSpPr/>
          <p:nvPr/>
        </p:nvSpPr>
        <p:spPr>
          <a:xfrm>
            <a:off x="827584" y="1484784"/>
            <a:ext cx="7974632" cy="1697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ar-SA" altLang="he-IL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جمع عددين سالبين:</a:t>
            </a:r>
          </a:p>
          <a:p>
            <a:pPr>
              <a:buFont typeface="Arial" pitchFamily="34" charset="0"/>
              <a:buChar char="1"/>
            </a:pPr>
            <a:r>
              <a:rPr lang="ar-SA" altLang="he-IL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- نجمع القيم المطلقة للعددين.</a:t>
            </a:r>
            <a:endParaRPr lang="en-US" altLang="he-IL" sz="3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  <a:p>
            <a:pPr>
              <a:buFont typeface="Arial" pitchFamily="34" charset="0"/>
              <a:buChar char="2"/>
            </a:pPr>
            <a:r>
              <a:rPr lang="ar-SA" altLang="he-IL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- نضع اشارة - لحاصل الجمع .   </a:t>
            </a:r>
            <a:endParaRPr lang="he-IL" altLang="he-IL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7744" y="5669168"/>
            <a:ext cx="32403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والنتيجة النهائية =  13-</a:t>
            </a:r>
            <a:endParaRPr lang="he-IL" sz="2400" b="1" dirty="0"/>
          </a:p>
        </p:txBody>
      </p:sp>
      <p:pic>
        <p:nvPicPr>
          <p:cNvPr id="6" name="תמונה 5" descr="גזירת מסך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139" y="1333773"/>
            <a:ext cx="2411017" cy="99996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99592" y="3501008"/>
            <a:ext cx="3168352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000" b="1" dirty="0" smtClean="0"/>
              <a:t>( -5 ) + ( -8 ) =</a:t>
            </a:r>
          </a:p>
          <a:p>
            <a:pPr algn="l"/>
            <a:endParaRPr lang="en-US" sz="2000" b="1" dirty="0"/>
          </a:p>
          <a:p>
            <a:pPr algn="l"/>
            <a:r>
              <a:rPr lang="en-US" sz="2000" b="1" dirty="0" smtClean="0"/>
              <a:t>|- 5|+ |- 8|= </a:t>
            </a:r>
          </a:p>
          <a:p>
            <a:pPr algn="l"/>
            <a:endParaRPr lang="en-US" sz="2000" b="1" dirty="0"/>
          </a:p>
          <a:p>
            <a:pPr algn="l"/>
            <a:r>
              <a:rPr lang="en-US" sz="2000" b="1" dirty="0"/>
              <a:t> </a:t>
            </a:r>
            <a:r>
              <a:rPr lang="en-US" sz="2000" b="1" dirty="0" smtClean="0"/>
              <a:t>  5  + 8 = 13</a:t>
            </a:r>
          </a:p>
          <a:p>
            <a:pPr algn="l"/>
            <a:r>
              <a:rPr lang="en-US" sz="2000" b="1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71334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6660232" y="260648"/>
            <a:ext cx="2119065" cy="52322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b="1" dirty="0"/>
              <a:t>القاعدة </a:t>
            </a:r>
            <a:r>
              <a:rPr lang="ar-SA" sz="2800" b="1" dirty="0" smtClean="0"/>
              <a:t>الثالثة:</a:t>
            </a:r>
            <a:endParaRPr lang="he-IL" sz="2800" dirty="0"/>
          </a:p>
        </p:txBody>
      </p:sp>
      <p:sp>
        <p:nvSpPr>
          <p:cNvPr id="3" name="מלבן 2"/>
          <p:cNvSpPr/>
          <p:nvPr/>
        </p:nvSpPr>
        <p:spPr>
          <a:xfrm>
            <a:off x="683568" y="836712"/>
            <a:ext cx="7974632" cy="21903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ar-SA" altLang="he-IL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جمع عددين مختلفا في الاشارة:</a:t>
            </a:r>
          </a:p>
          <a:p>
            <a:pPr>
              <a:buFont typeface="Arial" pitchFamily="34" charset="0"/>
              <a:buChar char="1"/>
            </a:pPr>
            <a:r>
              <a:rPr lang="ar-SA" altLang="he-IL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- نطرح القيم المطلقة للعددين.</a:t>
            </a:r>
          </a:p>
          <a:p>
            <a:pPr>
              <a:buFont typeface="Arial" pitchFamily="34" charset="0"/>
              <a:buChar char="2"/>
            </a:pPr>
            <a:r>
              <a:rPr lang="ar-SA" altLang="he-IL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- اشارة نتيجة الطرح تكون مماثلة لإشارة العدد الذي قيمته المطلقة اكبر.</a:t>
            </a:r>
            <a:endParaRPr lang="en-US" altLang="he-IL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5" name="תמונה 4" descr="גזירת מסך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8004"/>
          <a:stretch/>
        </p:blipFill>
        <p:spPr>
          <a:xfrm>
            <a:off x="5686526" y="2998471"/>
            <a:ext cx="2991099" cy="794931"/>
          </a:xfrm>
          <a:prstGeom prst="rect">
            <a:avLst/>
          </a:prstGeom>
        </p:spPr>
      </p:pic>
      <p:pic>
        <p:nvPicPr>
          <p:cNvPr id="6" name="תמונה 5" descr="גזירת מסך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2982167"/>
            <a:ext cx="2991099" cy="880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55576" y="4150332"/>
            <a:ext cx="3168352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000" b="1" dirty="0" smtClean="0"/>
              <a:t>(+5) + (-7) =</a:t>
            </a:r>
          </a:p>
          <a:p>
            <a:pPr algn="l"/>
            <a:endParaRPr lang="en-US" sz="2000" b="1" dirty="0"/>
          </a:p>
          <a:p>
            <a:pPr algn="l"/>
            <a:r>
              <a:rPr lang="en-US" sz="2000" b="1" dirty="0" smtClean="0"/>
              <a:t>|+5|- |-7|= </a:t>
            </a:r>
          </a:p>
          <a:p>
            <a:pPr algn="l"/>
            <a:endParaRPr lang="en-US" sz="2000" b="1" dirty="0"/>
          </a:p>
          <a:p>
            <a:pPr algn="l"/>
            <a:r>
              <a:rPr lang="en-US" sz="2000" b="1" dirty="0"/>
              <a:t> </a:t>
            </a:r>
            <a:r>
              <a:rPr lang="en-US" sz="2000" b="1" dirty="0" smtClean="0"/>
              <a:t>  5  - 7 = 2</a:t>
            </a:r>
          </a:p>
          <a:p>
            <a:pPr algn="l"/>
            <a:r>
              <a:rPr lang="en-US" sz="2000" b="1" dirty="0" smtClean="0"/>
              <a:t>  </a:t>
            </a:r>
          </a:p>
          <a:p>
            <a:pPr algn="l"/>
            <a:r>
              <a:rPr lang="en-US" sz="2000" b="1" dirty="0"/>
              <a:t> </a:t>
            </a:r>
            <a:r>
              <a:rPr lang="en-US" sz="2000" b="1" dirty="0" smtClean="0"/>
              <a:t>  7 &gt; 5   </a:t>
            </a:r>
            <a:r>
              <a:rPr lang="ar-SA" sz="2000" b="1" dirty="0" smtClean="0"/>
              <a:t>اذاً نتيجة الجمع هي : 2-</a:t>
            </a:r>
            <a:endParaRPr lang="en-US" sz="2000" b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5597899" y="4150332"/>
            <a:ext cx="3168352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000" b="1" dirty="0" smtClean="0"/>
              <a:t> (+9) </a:t>
            </a:r>
            <a:r>
              <a:rPr lang="en-US" sz="2000" b="1" dirty="0"/>
              <a:t>+ (-4) =</a:t>
            </a:r>
            <a:endParaRPr lang="en-US" sz="2000" b="1" dirty="0" smtClean="0"/>
          </a:p>
          <a:p>
            <a:pPr algn="l"/>
            <a:endParaRPr lang="en-US" sz="2000" b="1" dirty="0"/>
          </a:p>
          <a:p>
            <a:pPr algn="l"/>
            <a:r>
              <a:rPr lang="en-US" sz="2000" b="1" dirty="0" smtClean="0"/>
              <a:t>|+</a:t>
            </a:r>
            <a:r>
              <a:rPr lang="en-US" sz="2000" b="1" smtClean="0"/>
              <a:t>9|- </a:t>
            </a:r>
            <a:r>
              <a:rPr lang="en-US" sz="2000" b="1" dirty="0" smtClean="0"/>
              <a:t>|-4|= </a:t>
            </a:r>
          </a:p>
          <a:p>
            <a:pPr algn="l"/>
            <a:endParaRPr lang="en-US" sz="2000" b="1" dirty="0"/>
          </a:p>
          <a:p>
            <a:pPr algn="l"/>
            <a:r>
              <a:rPr lang="en-US" sz="2000" b="1" dirty="0"/>
              <a:t> </a:t>
            </a:r>
            <a:r>
              <a:rPr lang="en-US" sz="2000" b="1" dirty="0" smtClean="0"/>
              <a:t>  </a:t>
            </a:r>
            <a:r>
              <a:rPr lang="en-US" sz="2000" b="1" dirty="0"/>
              <a:t>9</a:t>
            </a:r>
            <a:r>
              <a:rPr lang="en-US" sz="2000" b="1" dirty="0" smtClean="0"/>
              <a:t>  - 4 = 5</a:t>
            </a:r>
          </a:p>
          <a:p>
            <a:pPr algn="l"/>
            <a:r>
              <a:rPr lang="en-US" sz="2000" b="1" dirty="0" smtClean="0"/>
              <a:t>  </a:t>
            </a:r>
          </a:p>
          <a:p>
            <a:pPr algn="l"/>
            <a:r>
              <a:rPr lang="en-US" sz="2000" b="1" dirty="0"/>
              <a:t> </a:t>
            </a:r>
            <a:r>
              <a:rPr lang="en-US" sz="2000" b="1" dirty="0" smtClean="0"/>
              <a:t>  9 &gt; 4   </a:t>
            </a:r>
            <a:r>
              <a:rPr lang="ar-SA" sz="2000" b="1" dirty="0" smtClean="0"/>
              <a:t>اذاً نتيجة الجمع هي : 2+</a:t>
            </a:r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679210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756263" cy="1054250"/>
          </a:xfrm>
        </p:spPr>
        <p:txBody>
          <a:bodyPr/>
          <a:lstStyle/>
          <a:p>
            <a:r>
              <a:rPr lang="ar-JO" dirty="0" smtClean="0"/>
              <a:t>الأعداد المضادّة</a:t>
            </a:r>
            <a:endParaRPr lang="he-IL" dirty="0"/>
          </a:p>
        </p:txBody>
      </p:sp>
      <p:sp>
        <p:nvSpPr>
          <p:cNvPr id="3" name="TextBox 2"/>
          <p:cNvSpPr txBox="1"/>
          <p:nvPr/>
        </p:nvSpPr>
        <p:spPr>
          <a:xfrm>
            <a:off x="1331640" y="2636912"/>
            <a:ext cx="684076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إذا كانت القيم المطلقة للأعداد متساوية تكون النتيجة هي صفر ولا أهمية للإشارة.</a:t>
            </a:r>
            <a:endParaRPr lang="he-IL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7308304" y="4221088"/>
            <a:ext cx="1615009" cy="52322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b="1" dirty="0" smtClean="0"/>
              <a:t>مثال :</a:t>
            </a:r>
            <a:endParaRPr lang="he-IL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843808" y="4365104"/>
            <a:ext cx="3168352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000" b="1" dirty="0" smtClean="0"/>
              <a:t>(+3) + (-3) = 0</a:t>
            </a:r>
          </a:p>
          <a:p>
            <a:pPr algn="l"/>
            <a:endParaRPr lang="en-US" sz="2000" b="1" dirty="0"/>
          </a:p>
          <a:p>
            <a:pPr algn="l"/>
            <a:r>
              <a:rPr lang="en-US" sz="2000" b="1" dirty="0" smtClean="0"/>
              <a:t>|+3|+ |-3|= </a:t>
            </a:r>
          </a:p>
          <a:p>
            <a:pPr algn="l"/>
            <a:endParaRPr lang="en-US" sz="2000" b="1" dirty="0"/>
          </a:p>
          <a:p>
            <a:pPr algn="l"/>
            <a:r>
              <a:rPr lang="en-US" sz="2000" b="1" dirty="0"/>
              <a:t> </a:t>
            </a:r>
            <a:r>
              <a:rPr lang="en-US" sz="2000" b="1" dirty="0" smtClean="0"/>
              <a:t>  3 - 3 = 0</a:t>
            </a:r>
          </a:p>
          <a:p>
            <a:pPr algn="l"/>
            <a:r>
              <a:rPr lang="en-US" sz="2000" b="1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283001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756263" cy="1054250"/>
          </a:xfrm>
        </p:spPr>
        <p:txBody>
          <a:bodyPr/>
          <a:lstStyle/>
          <a:p>
            <a:r>
              <a:rPr lang="ar-JO" dirty="0" smtClean="0"/>
              <a:t>القيمة المطلقة</a:t>
            </a:r>
            <a:endParaRPr lang="he-IL" dirty="0"/>
          </a:p>
        </p:txBody>
      </p:sp>
      <p:sp>
        <p:nvSpPr>
          <p:cNvPr id="3" name="TextBox 2"/>
          <p:cNvSpPr txBox="1"/>
          <p:nvPr/>
        </p:nvSpPr>
        <p:spPr>
          <a:xfrm>
            <a:off x="1331640" y="2636912"/>
            <a:ext cx="684076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هي بعد العدد عن نقطة الصفر ونرمز لها هكذا: |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ar-J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 </a:t>
            </a:r>
          </a:p>
        </p:txBody>
      </p:sp>
      <p:sp>
        <p:nvSpPr>
          <p:cNvPr id="4" name="מלבן 3"/>
          <p:cNvSpPr/>
          <p:nvPr/>
        </p:nvSpPr>
        <p:spPr>
          <a:xfrm>
            <a:off x="7364895" y="3807495"/>
            <a:ext cx="1615009" cy="52322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b="1" dirty="0" smtClean="0"/>
              <a:t>مثال :</a:t>
            </a:r>
            <a:endParaRPr lang="he-IL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4330715"/>
            <a:ext cx="6290399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2000" b="1" dirty="0" smtClean="0"/>
              <a:t>* يبعد العدد 2 عن الصفر وحدتين، لذلك فالقيمة المطلقة للعدد 2 هي 2 وتكتب 2 = |2|</a:t>
            </a:r>
          </a:p>
          <a:p>
            <a:endParaRPr lang="ar-JO" sz="2000" b="1" dirty="0"/>
          </a:p>
          <a:p>
            <a:r>
              <a:rPr lang="ar-JO" sz="2000" b="1" dirty="0" smtClean="0"/>
              <a:t>* يبعد </a:t>
            </a:r>
            <a:r>
              <a:rPr lang="ar-JO" sz="2000" b="1" dirty="0"/>
              <a:t>العدد </a:t>
            </a:r>
            <a:r>
              <a:rPr lang="ar-JO" sz="2000" b="1" dirty="0" smtClean="0"/>
              <a:t>5- </a:t>
            </a:r>
            <a:r>
              <a:rPr lang="ar-JO" sz="2000" b="1" dirty="0"/>
              <a:t>عن الصفر وحدتين، لذلك فالقيمة المطلقة للعدد </a:t>
            </a:r>
            <a:r>
              <a:rPr lang="ar-JO" sz="2000" b="1" dirty="0" smtClean="0"/>
              <a:t>5- </a:t>
            </a:r>
            <a:r>
              <a:rPr lang="ar-JO" sz="2000" b="1" dirty="0"/>
              <a:t>هي </a:t>
            </a:r>
            <a:r>
              <a:rPr lang="ar-JO" sz="2000" b="1" dirty="0" smtClean="0"/>
              <a:t>5 </a:t>
            </a:r>
            <a:r>
              <a:rPr lang="ar-JO" sz="2000" b="1" dirty="0"/>
              <a:t>وتكتب </a:t>
            </a:r>
            <a:r>
              <a:rPr lang="ar-JO" sz="2000" b="1" dirty="0" smtClean="0"/>
              <a:t>5 </a:t>
            </a:r>
            <a:r>
              <a:rPr lang="ar-JO" sz="2000" b="1" dirty="0"/>
              <a:t>= </a:t>
            </a:r>
            <a:r>
              <a:rPr lang="ar-JO" sz="2000" b="1" dirty="0" smtClean="0"/>
              <a:t>|5-|</a:t>
            </a:r>
          </a:p>
          <a:p>
            <a:endParaRPr lang="ar-JO" sz="2000" b="1" dirty="0"/>
          </a:p>
          <a:p>
            <a:r>
              <a:rPr lang="ar-JO" sz="2000" b="1" dirty="0" smtClean="0"/>
              <a:t>القيمة الطلقة دائماً ما تكون موجبة</a:t>
            </a:r>
            <a:endParaRPr lang="ar-JO" sz="2000" b="1" dirty="0"/>
          </a:p>
          <a:p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821613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כריכה קשה">
  <a:themeElements>
    <a:clrScheme name="כריכה קשה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כריכה קשה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כריכה קשה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1272</TotalTime>
  <Words>313</Words>
  <Application>Microsoft Office PowerPoint</Application>
  <PresentationFormat>‫הצגה על המסך (4:3)</PresentationFormat>
  <Paragraphs>68</Paragraphs>
  <Slides>7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7</vt:i4>
      </vt:variant>
    </vt:vector>
  </HeadingPairs>
  <TitlesOfParts>
    <vt:vector size="14" baseType="lpstr">
      <vt:lpstr>Arial</vt:lpstr>
      <vt:lpstr>Book Antiqua</vt:lpstr>
      <vt:lpstr>David</vt:lpstr>
      <vt:lpstr>Sakkal Majalla</vt:lpstr>
      <vt:lpstr>Times New Roman</vt:lpstr>
      <vt:lpstr>Wingdings</vt:lpstr>
      <vt:lpstr>כריכה קשה</vt:lpstr>
      <vt:lpstr>جمع الأعداد الموجهة</vt:lpstr>
      <vt:lpstr>מצגת של PowerPoint‏</vt:lpstr>
      <vt:lpstr>قواعد جمع الأعداد الموجهة</vt:lpstr>
      <vt:lpstr>מצגת של PowerPoint‏</vt:lpstr>
      <vt:lpstr>מצגת של PowerPoint‏</vt:lpstr>
      <vt:lpstr>الأعداد المضادّة</vt:lpstr>
      <vt:lpstr>القيمة المطلقة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נדא</dc:creator>
  <cp:lastModifiedBy>Fathi 32</cp:lastModifiedBy>
  <cp:revision>28</cp:revision>
  <dcterms:created xsi:type="dcterms:W3CDTF">2019-11-21T18:32:33Z</dcterms:created>
  <dcterms:modified xsi:type="dcterms:W3CDTF">2020-05-02T20:32:34Z</dcterms:modified>
</cp:coreProperties>
</file>