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72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3" r:id="rId17"/>
    <p:sldId id="274" r:id="rId1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0" d="100"/>
          <a:sy n="40" d="100"/>
        </p:scale>
        <p:origin x="-67" y="-9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כותרת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2" name="כותרת משנה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לבן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  <p:sp>
        <p:nvSpPr>
          <p:cNvPr id="6" name="מלבן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9" name="תרשים זרימה: תהליך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תרשים זרימה: תהליך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עוגה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טבעת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מציין מיקום של כותרת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ציין מיקום טקסט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4" name="מציין מיקום של תאריך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34076DA-7CDA-4F19-8881-6749E26276FB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2E996E9-76C3-4B7D-9863-063BC781E111}" type="slidenum">
              <a:rPr lang="he-IL" smtClean="0"/>
              <a:t>‹#›</a:t>
            </a:fld>
            <a:endParaRPr lang="he-IL"/>
          </a:p>
        </p:txBody>
      </p:sp>
      <p:sp>
        <p:nvSpPr>
          <p:cNvPr id="15" name="מלבן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7406640" cy="1752600"/>
          </a:xfrm>
        </p:spPr>
        <p:txBody>
          <a:bodyPr/>
          <a:lstStyle/>
          <a:p>
            <a:pPr algn="ctr"/>
            <a:r>
              <a:rPr lang="ar-SA" dirty="0" smtClean="0"/>
              <a:t>سهى كبها</a:t>
            </a:r>
            <a:endParaRPr lang="he-IL" dirty="0"/>
          </a:p>
        </p:txBody>
      </p:sp>
      <p:sp>
        <p:nvSpPr>
          <p:cNvPr id="4" name="כותרת 1"/>
          <p:cNvSpPr>
            <a:spLocks noGrp="1"/>
          </p:cNvSpPr>
          <p:nvPr>
            <p:ph type="ctrTitle"/>
          </p:nvPr>
        </p:nvSpPr>
        <p:spPr>
          <a:xfrm>
            <a:off x="1259632" y="836712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ar-SA" sz="4400" dirty="0" smtClean="0">
                <a:latin typeface="Sakkal Majalla" pitchFamily="2" charset="-78"/>
                <a:cs typeface="Sakkal Majalla" pitchFamily="2" charset="-78"/>
              </a:rPr>
              <a:t>الأعداد الموجهة</a:t>
            </a:r>
            <a:endParaRPr lang="en-US" sz="4400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430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2"/>
          <a:stretch/>
        </p:blipFill>
        <p:spPr bwMode="auto">
          <a:xfrm>
            <a:off x="1043608" y="1143000"/>
            <a:ext cx="4971190" cy="5022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5580112" y="1783604"/>
            <a:ext cx="3798234" cy="1233055"/>
          </a:xfrm>
        </p:spPr>
        <p:txBody>
          <a:bodyPr>
            <a:normAutofit/>
          </a:bodyPr>
          <a:lstStyle/>
          <a:p>
            <a:pPr algn="ctr"/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الاعداد الموجبة هي الاعداد الأكبر من الصفر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8553" y="3325811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للرياضة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6" y="3284820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1+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5856" y="292330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2+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97321" y="2502802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3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88267" y="2132856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4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88267" y="1763524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5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87557" y="125305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6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60838" y="247655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للأثاث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46223" y="283199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للألعاب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06950" y="2128763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للملابس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98385" y="1759431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للعطور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54239" y="1259227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للمطاعم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9687" y="3831352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/>
              <a:t>المدخل</a:t>
            </a:r>
            <a:endParaRPr lang="en-US" b="1" dirty="0"/>
          </a:p>
        </p:txBody>
      </p:sp>
      <p:cxnSp>
        <p:nvCxnSpPr>
          <p:cNvPr id="27" name="מחבר חץ ישר 26"/>
          <p:cNvCxnSpPr/>
          <p:nvPr/>
        </p:nvCxnSpPr>
        <p:spPr>
          <a:xfrm>
            <a:off x="1212758" y="4023211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419872" y="3855064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0</a:t>
            </a:r>
            <a:endParaRPr lang="en-US" b="1" dirty="0"/>
          </a:p>
        </p:txBody>
      </p:sp>
      <p:pic>
        <p:nvPicPr>
          <p:cNvPr id="31" name="Picture 15" descr="C:\Users\WIN8\AppData\Local\Microsoft\Windows\INetCache\IE\2CFNZTDY\brown-abstract-pattern-laminate-counterop-texture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274" y="4725144"/>
            <a:ext cx="2058647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סוגר מסולסל ימני 1"/>
          <p:cNvSpPr/>
          <p:nvPr/>
        </p:nvSpPr>
        <p:spPr>
          <a:xfrm>
            <a:off x="4370996" y="1437717"/>
            <a:ext cx="1643802" cy="2072760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674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8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3"/>
          <a:stretch/>
        </p:blipFill>
        <p:spPr bwMode="auto">
          <a:xfrm>
            <a:off x="1043608" y="1143000"/>
            <a:ext cx="4194896" cy="435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66187" y="2983410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للرياضة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5015" y="303993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1+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85015" y="2661163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2+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01290" y="235232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3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17229" y="1991629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4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85015" y="1613328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5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01290" y="123174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6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8768" y="233472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للأثاث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4186" y="267684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للألعاب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8309" y="1957995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للملابس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0598" y="1608479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للعطور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7408" y="1231747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للمطاعم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678" y="3654136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/>
              <a:t>المدخل</a:t>
            </a:r>
            <a:endParaRPr lang="en-US" b="1" dirty="0"/>
          </a:p>
        </p:txBody>
      </p:sp>
      <p:cxnSp>
        <p:nvCxnSpPr>
          <p:cNvPr id="27" name="מחבר חץ ישר 26"/>
          <p:cNvCxnSpPr/>
          <p:nvPr/>
        </p:nvCxnSpPr>
        <p:spPr>
          <a:xfrm>
            <a:off x="1344531" y="3851086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כותרת 2"/>
          <p:cNvSpPr txBox="1">
            <a:spLocks/>
          </p:cNvSpPr>
          <p:nvPr/>
        </p:nvSpPr>
        <p:spPr>
          <a:xfrm>
            <a:off x="3860577" y="1306155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تعتقد سنرمز للطابق الأول تحت الأرض؟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5200" y="356746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0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043608" y="4365741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" name="כותרת 2"/>
          <p:cNvSpPr txBox="1">
            <a:spLocks/>
          </p:cNvSpPr>
          <p:nvPr/>
        </p:nvSpPr>
        <p:spPr>
          <a:xfrm>
            <a:off x="5005998" y="2587336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سنرمز له بالعدد 1-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85015" y="441153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1-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4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3" grpId="0"/>
      <p:bldP spid="28" grpId="0"/>
      <p:bldP spid="29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3"/>
          <a:stretch/>
        </p:blipFill>
        <p:spPr bwMode="auto">
          <a:xfrm>
            <a:off x="1043608" y="1143000"/>
            <a:ext cx="4194896" cy="435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17616" y="3013912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للرياضة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5015" y="303993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1+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85015" y="2661163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2+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01290" y="235232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3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17229" y="1991629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4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85015" y="1613328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5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01290" y="123174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6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7699" y="235232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للأثاث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4560" y="2678956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للألعاب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6814" y="1994758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للملابس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17712" y="1626376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للعطور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61698" y="1247369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للمطاعم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8400" y="3654136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/>
              <a:t>المدخل</a:t>
            </a:r>
            <a:endParaRPr lang="en-US" b="1" dirty="0"/>
          </a:p>
        </p:txBody>
      </p:sp>
      <p:cxnSp>
        <p:nvCxnSpPr>
          <p:cNvPr id="27" name="מחבר חץ ישר 26"/>
          <p:cNvCxnSpPr/>
          <p:nvPr/>
        </p:nvCxnSpPr>
        <p:spPr>
          <a:xfrm>
            <a:off x="1385610" y="3842266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כותרת 2"/>
          <p:cNvSpPr txBox="1">
            <a:spLocks/>
          </p:cNvSpPr>
          <p:nvPr/>
        </p:nvSpPr>
        <p:spPr>
          <a:xfrm>
            <a:off x="3860577" y="1306155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تعتقد سنرمز للطابق الثاني تحت الأرض؟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5200" y="356746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0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71600" y="4682836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" name="כותרת 2"/>
          <p:cNvSpPr txBox="1">
            <a:spLocks/>
          </p:cNvSpPr>
          <p:nvPr/>
        </p:nvSpPr>
        <p:spPr>
          <a:xfrm>
            <a:off x="5005998" y="2587336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سنرمز له بالعدد 2-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85015" y="4682836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2</a:t>
            </a:r>
            <a:r>
              <a:rPr lang="ar-SA" b="1" dirty="0" smtClean="0">
                <a:solidFill>
                  <a:schemeClr val="bg1"/>
                </a:solidFill>
              </a:rPr>
              <a:t>-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48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3" grpId="0"/>
      <p:bldP spid="28" grpId="0"/>
      <p:bldP spid="29" grpId="0"/>
      <p:bldP spid="31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06"/>
          <a:stretch/>
        </p:blipFill>
        <p:spPr bwMode="auto">
          <a:xfrm>
            <a:off x="971600" y="1143000"/>
            <a:ext cx="4266904" cy="435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72216" y="2972895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للرياضة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5015" y="303993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1+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85015" y="2661163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2+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01290" y="235232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3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17229" y="1991629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4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85015" y="1613328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5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01290" y="123174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6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2698" y="2307512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للأثاث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0305" y="2632931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للألعاب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0841" y="1959235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للملابس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44351" y="1589903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للعطور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2216" y="1239539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للمطاعم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9992" y="3657600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/>
              <a:t>المدخل</a:t>
            </a:r>
            <a:endParaRPr lang="en-US" b="1" dirty="0"/>
          </a:p>
        </p:txBody>
      </p:sp>
      <p:cxnSp>
        <p:nvCxnSpPr>
          <p:cNvPr id="27" name="מחבר חץ ישר 26"/>
          <p:cNvCxnSpPr/>
          <p:nvPr/>
        </p:nvCxnSpPr>
        <p:spPr>
          <a:xfrm>
            <a:off x="1420779" y="3842266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כותרת 2"/>
          <p:cNvSpPr txBox="1">
            <a:spLocks/>
          </p:cNvSpPr>
          <p:nvPr/>
        </p:nvSpPr>
        <p:spPr>
          <a:xfrm>
            <a:off x="3860577" y="1306155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تعتقد سنرمز للطابق الثالث تحت الأرض؟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5200" y="356746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0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87327" y="5116239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" name="כותרת 2"/>
          <p:cNvSpPr txBox="1">
            <a:spLocks/>
          </p:cNvSpPr>
          <p:nvPr/>
        </p:nvSpPr>
        <p:spPr>
          <a:xfrm>
            <a:off x="5005998" y="2587336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سنرمز له بالعدد 3-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85015" y="5052168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3-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41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3" grpId="0"/>
      <p:bldP spid="28" grpId="0"/>
      <p:bldP spid="29" grpId="0"/>
      <p:bldP spid="31" grpId="0"/>
      <p:bldP spid="32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3" r="8857"/>
          <a:stretch/>
        </p:blipFill>
        <p:spPr bwMode="auto">
          <a:xfrm>
            <a:off x="1043608" y="1143000"/>
            <a:ext cx="3744416" cy="435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49965" y="3013904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للرياضة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0801" y="298723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1+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4410" y="2617899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2+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78957" y="2282366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3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78957" y="1965898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4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80224" y="1604877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5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78957" y="1249100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6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8180" y="2299671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للأثاث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0518" y="2667754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للألعاب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0403" y="1986119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للملابس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0518" y="1596566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للعطور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5576" y="1231856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للمطاعم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0726" y="3649642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/>
              <a:t>المدخل</a:t>
            </a:r>
            <a:endParaRPr lang="en-US" b="1" dirty="0"/>
          </a:p>
        </p:txBody>
      </p:sp>
      <p:cxnSp>
        <p:nvCxnSpPr>
          <p:cNvPr id="27" name="מחבר חץ ישר 26"/>
          <p:cNvCxnSpPr/>
          <p:nvPr/>
        </p:nvCxnSpPr>
        <p:spPr>
          <a:xfrm>
            <a:off x="1363274" y="3842266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כותרת 2"/>
          <p:cNvSpPr txBox="1">
            <a:spLocks/>
          </p:cNvSpPr>
          <p:nvPr/>
        </p:nvSpPr>
        <p:spPr>
          <a:xfrm>
            <a:off x="4665880" y="4194800"/>
            <a:ext cx="4490478" cy="1485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تسمى هذه الأعداد بالأعداد السالبة</a:t>
            </a:r>
            <a:endParaRPr lang="en-US" sz="32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50801" y="3596785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0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29783" y="5057551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" name="כותרת 2"/>
          <p:cNvSpPr txBox="1">
            <a:spLocks/>
          </p:cNvSpPr>
          <p:nvPr/>
        </p:nvSpPr>
        <p:spPr>
          <a:xfrm>
            <a:off x="5005998" y="2587336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14840" y="5037251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3-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31109" y="4374530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31109" y="4709365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14842" y="4374530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1-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14841" y="4682836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2</a:t>
            </a:r>
            <a:r>
              <a:rPr lang="ar-SA" b="1" dirty="0" smtClean="0">
                <a:solidFill>
                  <a:schemeClr val="bg1"/>
                </a:solidFill>
              </a:rPr>
              <a:t>-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סוגר מסולסל ימני 2"/>
          <p:cNvSpPr/>
          <p:nvPr/>
        </p:nvSpPr>
        <p:spPr>
          <a:xfrm>
            <a:off x="3830081" y="4433228"/>
            <a:ext cx="771684" cy="930080"/>
          </a:xfrm>
          <a:prstGeom prst="rightBrac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כותרת 2"/>
          <p:cNvSpPr txBox="1">
            <a:spLocks/>
          </p:cNvSpPr>
          <p:nvPr/>
        </p:nvSpPr>
        <p:spPr>
          <a:xfrm>
            <a:off x="4434619" y="5363308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الاعداد السالبة هي الاقل من الصفر</a:t>
            </a:r>
            <a:endParaRPr lang="en-US" sz="36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529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2" grpId="0"/>
      <p:bldP spid="3" grpId="0" animBg="1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1" r="17353"/>
          <a:stretch/>
        </p:blipFill>
        <p:spPr bwMode="auto">
          <a:xfrm>
            <a:off x="1043608" y="1143000"/>
            <a:ext cx="3312368" cy="435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16454" y="3013280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للرياضة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34809" y="3003506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1+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34809" y="2665560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2+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22323" y="2343680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3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04989" y="1991022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4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97111" y="1585386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5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95886" y="1197679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6</a:t>
            </a:r>
            <a:r>
              <a:rPr lang="ar-SA" b="1" dirty="0" smtClean="0">
                <a:solidFill>
                  <a:srgbClr val="FF0000"/>
                </a:solidFill>
              </a:rPr>
              <a:t>+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76656" y="2319686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للأثاث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3398" y="2675955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للألعاب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4125" y="1978209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للملابس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42192" y="1616717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للعطور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2216" y="1223212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طابق للمطاعم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1905" y="3629984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/>
              <a:t>المدخل</a:t>
            </a:r>
            <a:endParaRPr lang="en-US" b="1" dirty="0"/>
          </a:p>
        </p:txBody>
      </p:sp>
      <p:cxnSp>
        <p:nvCxnSpPr>
          <p:cNvPr id="27" name="מחבר חץ ישר 26"/>
          <p:cNvCxnSpPr/>
          <p:nvPr/>
        </p:nvCxnSpPr>
        <p:spPr>
          <a:xfrm>
            <a:off x="1429763" y="3842266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כותרת 2"/>
          <p:cNvSpPr txBox="1">
            <a:spLocks/>
          </p:cNvSpPr>
          <p:nvPr/>
        </p:nvSpPr>
        <p:spPr>
          <a:xfrm>
            <a:off x="4018509" y="1662378"/>
            <a:ext cx="2481694" cy="878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الأعداد الموجبة</a:t>
            </a:r>
            <a:endParaRPr lang="en-US" sz="32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27405" y="3629984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0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36893" y="5083618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04989" y="5025353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3-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43545" y="4351578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3546" y="4713070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مخزن رقم 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04989" y="4371175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>
                <a:solidFill>
                  <a:schemeClr val="bg1"/>
                </a:solidFill>
              </a:rPr>
              <a:t>1-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98336" y="4720910"/>
            <a:ext cx="951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2</a:t>
            </a:r>
            <a:r>
              <a:rPr lang="ar-SA" b="1" dirty="0" smtClean="0">
                <a:solidFill>
                  <a:schemeClr val="bg1"/>
                </a:solidFill>
              </a:rPr>
              <a:t>-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סוגר מסולסל ימני 2"/>
          <p:cNvSpPr/>
          <p:nvPr/>
        </p:nvSpPr>
        <p:spPr>
          <a:xfrm>
            <a:off x="5728629" y="1405473"/>
            <a:ext cx="1171978" cy="4189643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כותרת 2"/>
          <p:cNvSpPr txBox="1">
            <a:spLocks/>
          </p:cNvSpPr>
          <p:nvPr/>
        </p:nvSpPr>
        <p:spPr>
          <a:xfrm>
            <a:off x="3876852" y="3231430"/>
            <a:ext cx="2892401" cy="1039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الصفر</a:t>
            </a:r>
            <a:endParaRPr lang="en-US" sz="32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8" name="כותרת 2"/>
          <p:cNvSpPr txBox="1">
            <a:spLocks/>
          </p:cNvSpPr>
          <p:nvPr/>
        </p:nvSpPr>
        <p:spPr>
          <a:xfrm>
            <a:off x="3785933" y="4270436"/>
            <a:ext cx="2946847" cy="1151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الأعداد السالبة</a:t>
            </a:r>
            <a:endParaRPr lang="en-US" sz="32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9" name="כותרת 2"/>
          <p:cNvSpPr txBox="1">
            <a:spLocks/>
          </p:cNvSpPr>
          <p:nvPr/>
        </p:nvSpPr>
        <p:spPr>
          <a:xfrm>
            <a:off x="6650373" y="2580130"/>
            <a:ext cx="2481694" cy="148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تسمى الاعداد الموجبة والأعداد السالبة والصفر </a:t>
            </a:r>
            <a:r>
              <a:rPr lang="ar-SA" sz="3200" dirty="0" smtClean="0">
                <a:solidFill>
                  <a:schemeClr val="accent3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بالأعداد الموجهة</a:t>
            </a:r>
            <a:endParaRPr lang="en-US" sz="3200" dirty="0">
              <a:solidFill>
                <a:schemeClr val="accent3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956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9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גזירת מסך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04" y="1628800"/>
            <a:ext cx="8064896" cy="24690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71800" y="404664"/>
            <a:ext cx="4464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ترتيب الاعداد على المحور</a:t>
            </a:r>
            <a:endParaRPr lang="he-IL" sz="2800" b="1" dirty="0"/>
          </a:p>
        </p:txBody>
      </p:sp>
      <p:sp>
        <p:nvSpPr>
          <p:cNvPr id="4" name="מלבן 3"/>
          <p:cNvSpPr/>
          <p:nvPr/>
        </p:nvSpPr>
        <p:spPr>
          <a:xfrm>
            <a:off x="1619672" y="1988840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1763688" y="4509120"/>
            <a:ext cx="705678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ar-SA" sz="2400" dirty="0"/>
              <a:t> </a:t>
            </a:r>
            <a:r>
              <a:rPr lang="ar-SA" sz="2400" dirty="0" smtClean="0"/>
              <a:t>كلما كان العدد على محور الاعداد على اليمين اكثر فانه يكون اكبر .</a:t>
            </a:r>
            <a:endParaRPr lang="he-I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67744" y="5191322"/>
            <a:ext cx="655272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ar-SA" sz="2400" dirty="0"/>
              <a:t> </a:t>
            </a:r>
            <a:r>
              <a:rPr lang="ar-SA" sz="2400" dirty="0" smtClean="0"/>
              <a:t>اذا كان </a:t>
            </a:r>
            <a:r>
              <a:rPr lang="en-US" sz="2400" dirty="0" smtClean="0"/>
              <a:t>a &gt; b </a:t>
            </a:r>
            <a:r>
              <a:rPr lang="ar-SA" sz="2400" dirty="0" smtClean="0"/>
              <a:t>على محور الاعداد, فان </a:t>
            </a:r>
            <a:r>
              <a:rPr lang="en-US" sz="2400" dirty="0" smtClean="0"/>
              <a:t>a </a:t>
            </a:r>
            <a:r>
              <a:rPr lang="ar-SA" sz="2400" dirty="0" smtClean="0"/>
              <a:t> يقع على يمين </a:t>
            </a:r>
            <a:r>
              <a:rPr lang="en-US" sz="2400" dirty="0" smtClean="0"/>
              <a:t>b</a:t>
            </a:r>
            <a:r>
              <a:rPr lang="ar-SA" sz="2400" dirty="0" smtClean="0"/>
              <a:t> 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28504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 descr="גזירת מסך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85973"/>
            <a:ext cx="7840060" cy="6048672"/>
          </a:xfrm>
          <a:prstGeom prst="rect">
            <a:avLst/>
          </a:prstGeom>
        </p:spPr>
      </p:pic>
      <p:sp>
        <p:nvSpPr>
          <p:cNvPr id="4" name="מלבן 3"/>
          <p:cNvSpPr/>
          <p:nvPr/>
        </p:nvSpPr>
        <p:spPr>
          <a:xfrm>
            <a:off x="7236296" y="1268760"/>
            <a:ext cx="1224136" cy="432048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7236296" y="3470931"/>
            <a:ext cx="1224136" cy="432048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7236296" y="5456270"/>
            <a:ext cx="1224136" cy="432048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286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406640" cy="1472184"/>
          </a:xfrm>
        </p:spPr>
        <p:txBody>
          <a:bodyPr/>
          <a:lstStyle/>
          <a:p>
            <a:pPr algn="ctr"/>
            <a:r>
              <a:rPr lang="ar-SA" dirty="0" smtClean="0"/>
              <a:t>الاعداد </a:t>
            </a:r>
            <a:r>
              <a:rPr lang="ar-SA" dirty="0" smtClean="0"/>
              <a:t>الموجهة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827584" y="1916832"/>
            <a:ext cx="8011616" cy="1938976"/>
          </a:xfrm>
        </p:spPr>
        <p:txBody>
          <a:bodyPr>
            <a:noAutofit/>
          </a:bodyPr>
          <a:lstStyle/>
          <a:p>
            <a:pPr algn="r"/>
            <a:r>
              <a:rPr lang="ar-SA" sz="2800" dirty="0" smtClean="0"/>
              <a:t>الاعداد الموجهة: هي الاعداد الموجبة والسالبة والصفر .</a:t>
            </a:r>
          </a:p>
          <a:p>
            <a:pPr algn="r"/>
            <a:endParaRPr lang="ar-SA" sz="2800" dirty="0" smtClean="0"/>
          </a:p>
          <a:p>
            <a:pPr algn="r"/>
            <a:r>
              <a:rPr lang="ar-SA" sz="2800" dirty="0" smtClean="0"/>
              <a:t>سميت بالأعداد الموجبة أي لها اتجاه بالنسبة للصفر, الى اليمين أو الى اليسار .</a:t>
            </a:r>
            <a:endParaRPr lang="he-IL" sz="2800" dirty="0"/>
          </a:p>
        </p:txBody>
      </p:sp>
      <p:pic>
        <p:nvPicPr>
          <p:cNvPr id="4" name="תמונה 3" descr="גזירת מסך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077072"/>
            <a:ext cx="7018629" cy="246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0"/>
          <a:stretch/>
        </p:blipFill>
        <p:spPr bwMode="auto">
          <a:xfrm>
            <a:off x="1043608" y="2204864"/>
            <a:ext cx="393899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כותרת 2"/>
          <p:cNvSpPr txBox="1">
            <a:spLocks/>
          </p:cNvSpPr>
          <p:nvPr/>
        </p:nvSpPr>
        <p:spPr>
          <a:xfrm>
            <a:off x="3733800" y="533400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ar-SA" sz="4000" b="1" dirty="0" smtClean="0">
                <a:latin typeface="Sakkal Majalla" pitchFamily="2" charset="-78"/>
                <a:cs typeface="Sakkal Majalla" pitchFamily="2" charset="-78"/>
              </a:rPr>
              <a:t>يظهر أمامك مبنى لمجمع تجاري   </a:t>
            </a:r>
            <a:endParaRPr lang="en-US" sz="40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260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5"/>
          <a:stretch/>
        </p:blipFill>
        <p:spPr bwMode="auto">
          <a:xfrm>
            <a:off x="1043608" y="1190585"/>
            <a:ext cx="4977092" cy="484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כותרת 2"/>
          <p:cNvSpPr txBox="1">
            <a:spLocks/>
          </p:cNvSpPr>
          <p:nvPr/>
        </p:nvSpPr>
        <p:spPr>
          <a:xfrm>
            <a:off x="4204672" y="571499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يوجد في الطابق السادس فوق أرضي؟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כותרת 2"/>
          <p:cNvSpPr txBox="1">
            <a:spLocks/>
          </p:cNvSpPr>
          <p:nvPr/>
        </p:nvSpPr>
        <p:spPr>
          <a:xfrm>
            <a:off x="4283968" y="2780928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 العدد الذي نعبر به عن الطابق؟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כותרת 2"/>
          <p:cNvSpPr txBox="1">
            <a:spLocks/>
          </p:cNvSpPr>
          <p:nvPr/>
        </p:nvSpPr>
        <p:spPr>
          <a:xfrm>
            <a:off x="5220072" y="3608083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6+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כותרת 2"/>
          <p:cNvSpPr txBox="1">
            <a:spLocks/>
          </p:cNvSpPr>
          <p:nvPr/>
        </p:nvSpPr>
        <p:spPr>
          <a:xfrm>
            <a:off x="4427984" y="758106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طعام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4612" y="1284676"/>
            <a:ext cx="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6+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7061" y="1282232"/>
            <a:ext cx="1332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طابق للمطاعم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3202914" y="1365066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2459180" y="1365065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079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87"/>
          <a:stretch/>
        </p:blipFill>
        <p:spPr bwMode="auto">
          <a:xfrm>
            <a:off x="1043607" y="1196752"/>
            <a:ext cx="4697659" cy="500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כותרת 2"/>
          <p:cNvSpPr txBox="1">
            <a:spLocks/>
          </p:cNvSpPr>
          <p:nvPr/>
        </p:nvSpPr>
        <p:spPr>
          <a:xfrm>
            <a:off x="4165818" y="356702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يوجد في الطابق الخامس فوق أرضي؟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כותרת 2"/>
          <p:cNvSpPr txBox="1">
            <a:spLocks/>
          </p:cNvSpPr>
          <p:nvPr/>
        </p:nvSpPr>
        <p:spPr>
          <a:xfrm>
            <a:off x="4355976" y="877723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عطور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כותרת 2"/>
          <p:cNvSpPr txBox="1">
            <a:spLocks/>
          </p:cNvSpPr>
          <p:nvPr/>
        </p:nvSpPr>
        <p:spPr>
          <a:xfrm>
            <a:off x="4165818" y="2277789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 العدد الذي نعبر به عن الطابق؟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כותרת 2"/>
          <p:cNvSpPr txBox="1">
            <a:spLocks/>
          </p:cNvSpPr>
          <p:nvPr/>
        </p:nvSpPr>
        <p:spPr>
          <a:xfrm>
            <a:off x="5232990" y="2977444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5+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36761" y="1733498"/>
            <a:ext cx="125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طابق للعطور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6220" y="1708731"/>
            <a:ext cx="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5+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990813" y="1791506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2247662" y="1786435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341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7"/>
          <a:stretch/>
        </p:blipFill>
        <p:spPr bwMode="auto">
          <a:xfrm>
            <a:off x="1043608" y="1193578"/>
            <a:ext cx="4508336" cy="500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כותרת 2"/>
          <p:cNvSpPr txBox="1">
            <a:spLocks/>
          </p:cNvSpPr>
          <p:nvPr/>
        </p:nvSpPr>
        <p:spPr>
          <a:xfrm>
            <a:off x="4165818" y="356702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يوجد في الطابق الخامس فوق أرضي؟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כותרת 2"/>
          <p:cNvSpPr txBox="1">
            <a:spLocks/>
          </p:cNvSpPr>
          <p:nvPr/>
        </p:nvSpPr>
        <p:spPr>
          <a:xfrm>
            <a:off x="4355976" y="877723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ملابس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כותרת 2"/>
          <p:cNvSpPr txBox="1">
            <a:spLocks/>
          </p:cNvSpPr>
          <p:nvPr/>
        </p:nvSpPr>
        <p:spPr>
          <a:xfrm>
            <a:off x="4165818" y="2277789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 العدد الذي نعبر به عن الطابق؟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כותרת 2"/>
          <p:cNvSpPr txBox="1">
            <a:spLocks/>
          </p:cNvSpPr>
          <p:nvPr/>
        </p:nvSpPr>
        <p:spPr>
          <a:xfrm>
            <a:off x="5232990" y="2977444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4+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2129109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طابق ملابس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2948" y="2175217"/>
            <a:ext cx="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4+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807990" y="2182046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2091926" y="2175217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53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7"/>
          <a:stretch/>
        </p:blipFill>
        <p:spPr bwMode="auto">
          <a:xfrm>
            <a:off x="1043608" y="1193578"/>
            <a:ext cx="4508336" cy="500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כותרת 2"/>
          <p:cNvSpPr txBox="1">
            <a:spLocks/>
          </p:cNvSpPr>
          <p:nvPr/>
        </p:nvSpPr>
        <p:spPr>
          <a:xfrm>
            <a:off x="4165818" y="356702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يوجد في الطابق الخامس فوق أرضي؟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כותרת 2"/>
          <p:cNvSpPr txBox="1">
            <a:spLocks/>
          </p:cNvSpPr>
          <p:nvPr/>
        </p:nvSpPr>
        <p:spPr>
          <a:xfrm>
            <a:off x="4355976" y="877723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أثاث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כותרת 2"/>
          <p:cNvSpPr txBox="1">
            <a:spLocks/>
          </p:cNvSpPr>
          <p:nvPr/>
        </p:nvSpPr>
        <p:spPr>
          <a:xfrm>
            <a:off x="4165818" y="2277789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 العدد الذي نعبر به عن الطابق؟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כותרת 2"/>
          <p:cNvSpPr txBox="1">
            <a:spLocks/>
          </p:cNvSpPr>
          <p:nvPr/>
        </p:nvSpPr>
        <p:spPr>
          <a:xfrm>
            <a:off x="5232990" y="2977444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3+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3666" y="2495380"/>
            <a:ext cx="1173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طابق للأثاث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7532" y="2482929"/>
            <a:ext cx="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3+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832222" y="2588802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2064522" y="2563774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525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7"/>
          <a:stretch/>
        </p:blipFill>
        <p:spPr bwMode="auto">
          <a:xfrm>
            <a:off x="1043608" y="1193578"/>
            <a:ext cx="4508336" cy="500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כותרת 2"/>
          <p:cNvSpPr txBox="1">
            <a:spLocks/>
          </p:cNvSpPr>
          <p:nvPr/>
        </p:nvSpPr>
        <p:spPr>
          <a:xfrm>
            <a:off x="4165818" y="356702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يوجد في الطابق الخامس فوق أرضي؟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כותרת 2"/>
          <p:cNvSpPr txBox="1">
            <a:spLocks/>
          </p:cNvSpPr>
          <p:nvPr/>
        </p:nvSpPr>
        <p:spPr>
          <a:xfrm>
            <a:off x="4355976" y="877723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ألعاب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כותרת 2"/>
          <p:cNvSpPr txBox="1">
            <a:spLocks/>
          </p:cNvSpPr>
          <p:nvPr/>
        </p:nvSpPr>
        <p:spPr>
          <a:xfrm>
            <a:off x="4165818" y="2277789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 العدد الذي نعبر به عن الطابق؟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כותרת 2"/>
          <p:cNvSpPr txBox="1">
            <a:spLocks/>
          </p:cNvSpPr>
          <p:nvPr/>
        </p:nvSpPr>
        <p:spPr>
          <a:xfrm>
            <a:off x="5232990" y="2977444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2+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8707" y="2886586"/>
            <a:ext cx="1258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طابق للألعاب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7532" y="2920008"/>
            <a:ext cx="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2+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832222" y="2979426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2064522" y="2979426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861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8" r="-1"/>
          <a:stretch/>
        </p:blipFill>
        <p:spPr bwMode="auto">
          <a:xfrm>
            <a:off x="1043608" y="1193578"/>
            <a:ext cx="4508336" cy="500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כותרת 2"/>
          <p:cNvSpPr txBox="1">
            <a:spLocks/>
          </p:cNvSpPr>
          <p:nvPr/>
        </p:nvSpPr>
        <p:spPr>
          <a:xfrm>
            <a:off x="4165818" y="356702"/>
            <a:ext cx="4953000" cy="1233055"/>
          </a:xfrm>
          <a:prstGeom prst="rect">
            <a:avLst/>
          </a:prstGeom>
        </p:spPr>
        <p:txBody>
          <a:bodyPr>
            <a:norm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ماذا يوجد في الطابق الخامس فوق أرضي؟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כותרת 2"/>
          <p:cNvSpPr txBox="1">
            <a:spLocks/>
          </p:cNvSpPr>
          <p:nvPr/>
        </p:nvSpPr>
        <p:spPr>
          <a:xfrm>
            <a:off x="4355976" y="877723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رياضة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כותרת 2"/>
          <p:cNvSpPr txBox="1">
            <a:spLocks/>
          </p:cNvSpPr>
          <p:nvPr/>
        </p:nvSpPr>
        <p:spPr>
          <a:xfrm>
            <a:off x="4165818" y="2277789"/>
            <a:ext cx="4953000" cy="1233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 smtClean="0">
                <a:latin typeface="Sakkal Majalla" pitchFamily="2" charset="-78"/>
                <a:cs typeface="Sakkal Majalla" pitchFamily="2" charset="-78"/>
              </a:rPr>
              <a:t>ما العدد الذي نعبر به عن الطابق؟</a:t>
            </a:r>
            <a:endParaRPr lang="en-US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כותרת 2"/>
          <p:cNvSpPr txBox="1">
            <a:spLocks/>
          </p:cNvSpPr>
          <p:nvPr/>
        </p:nvSpPr>
        <p:spPr>
          <a:xfrm>
            <a:off x="5232990" y="2977444"/>
            <a:ext cx="378921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1+</a:t>
            </a:r>
            <a:endParaRPr lang="en-US" sz="320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351" y="3339631"/>
            <a:ext cx="13420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طابق للرياضة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7532" y="3286696"/>
            <a:ext cx="951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1+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850528" y="3392569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2064522" y="3392568"/>
            <a:ext cx="648072" cy="2942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920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פנה השמש">
  <a:themeElements>
    <a:clrScheme name="מפנה השמש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מפנה השמש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מפנה השמ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גלריה</Template>
  <TotalTime>814</TotalTime>
  <Words>467</Words>
  <Application>Microsoft Office PowerPoint</Application>
  <PresentationFormat>‫הצגה על המסך (4:3)</PresentationFormat>
  <Paragraphs>161</Paragraphs>
  <Slides>17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18" baseType="lpstr">
      <vt:lpstr>מפנה השמש</vt:lpstr>
      <vt:lpstr>الأعداد الموجهة</vt:lpstr>
      <vt:lpstr>الاعداد الموجهة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الاعداد الموجبة هي الاعداد الأكبر من الصفر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الأعداد الموجهة</dc:title>
  <dc:creator>נדא</dc:creator>
  <cp:lastModifiedBy>נדא</cp:lastModifiedBy>
  <cp:revision>20</cp:revision>
  <dcterms:created xsi:type="dcterms:W3CDTF">2019-11-14T20:36:16Z</dcterms:created>
  <dcterms:modified xsi:type="dcterms:W3CDTF">2020-05-12T17:24:05Z</dcterms:modified>
</cp:coreProperties>
</file>